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30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58" r:id="rId23"/>
    <p:sldId id="270" r:id="rId24"/>
    <p:sldId id="271" r:id="rId25"/>
    <p:sldId id="272" r:id="rId26"/>
    <p:sldId id="273" r:id="rId27"/>
    <p:sldId id="274" r:id="rId28"/>
    <p:sldId id="268" r:id="rId29"/>
    <p:sldId id="269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3" r:id="rId38"/>
    <p:sldId id="28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2" autoAdjust="0"/>
    <p:restoredTop sz="96366" autoAdjust="0"/>
  </p:normalViewPr>
  <p:slideViewPr>
    <p:cSldViewPr>
      <p:cViewPr varScale="1">
        <p:scale>
          <a:sx n="111" d="100"/>
          <a:sy n="11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[2015-06-analyza-brana-versus-sandbox.xlsx]prehledy!Kontingenční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 smtClean="0"/>
              <a:t>Celkový přehled podle platforem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prehledy!$B$1</c:f>
              <c:strCache>
                <c:ptCount val="1"/>
                <c:pt idx="0">
                  <c:v>Celkem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5.3703703703703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prehledy!$A$2:$A$6</c:f>
              <c:strCache>
                <c:ptCount val="4"/>
                <c:pt idx="0">
                  <c:v>Centrální brána MEFANET</c:v>
                </c:pt>
                <c:pt idx="1">
                  <c:v>nerozhodnuto</c:v>
                </c:pt>
                <c:pt idx="2">
                  <c:v>SANDBOX</c:v>
                </c:pt>
                <c:pt idx="3">
                  <c:v>(prázdné)</c:v>
                </c:pt>
              </c:strCache>
            </c:strRef>
          </c:cat>
          <c:val>
            <c:numRef>
              <c:f>prehledy!$B$2:$B$6</c:f>
              <c:numCache>
                <c:formatCode>General</c:formatCode>
                <c:ptCount val="4"/>
                <c:pt idx="0">
                  <c:v>106</c:v>
                </c:pt>
                <c:pt idx="1">
                  <c:v>3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 v aplikaci Microsoft PowerPoint]prehledy!Kontingenční tabulka 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0" i="0" baseline="0" dirty="0" smtClean="0">
                <a:effectLst/>
              </a:rPr>
              <a:t>Celkový přehled podle fakult</a:t>
            </a:r>
            <a:endParaRPr lang="cs-CZ" sz="2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495713035870516E-2"/>
          <c:y val="0.10262044327792359"/>
          <c:w val="0.89170953630796146"/>
          <c:h val="0.7219779819189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prehledy!$B$19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prehledy!$A$20:$A$30</c:f>
              <c:strCache>
                <c:ptCount val="10"/>
                <c:pt idx="0">
                  <c:v>LF UK Plzeň</c:v>
                </c:pt>
                <c:pt idx="1">
                  <c:v>LF MU</c:v>
                </c:pt>
                <c:pt idx="2">
                  <c:v>LF UK v Bratislave</c:v>
                </c:pt>
                <c:pt idx="3">
                  <c:v>1.LF UK</c:v>
                </c:pt>
                <c:pt idx="4">
                  <c:v>JLF UK v Martine</c:v>
                </c:pt>
                <c:pt idx="5">
                  <c:v>3.LF UK</c:v>
                </c:pt>
                <c:pt idx="6">
                  <c:v>2.LF UK</c:v>
                </c:pt>
                <c:pt idx="7">
                  <c:v>LF UK Hr. Králové</c:v>
                </c:pt>
                <c:pt idx="8">
                  <c:v>LF UP</c:v>
                </c:pt>
                <c:pt idx="9">
                  <c:v>UPJŠ LF v Košiciach</c:v>
                </c:pt>
              </c:strCache>
            </c:strRef>
          </c:cat>
          <c:val>
            <c:numRef>
              <c:f>prehledy!$B$20:$B$30</c:f>
              <c:numCache>
                <c:formatCode>General</c:formatCode>
                <c:ptCount val="10"/>
                <c:pt idx="0">
                  <c:v>63</c:v>
                </c:pt>
                <c:pt idx="1">
                  <c:v>20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05952"/>
        <c:axId val="219007520"/>
      </c:barChart>
      <c:catAx>
        <c:axId val="2190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9007520"/>
        <c:crosses val="autoZero"/>
        <c:auto val="1"/>
        <c:lblAlgn val="ctr"/>
        <c:lblOffset val="100"/>
        <c:noMultiLvlLbl val="0"/>
      </c:catAx>
      <c:valAx>
        <c:axId val="21900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90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[2015-06-analyza-brana-versus-sandbox.xlsx]prehledy!Kontingenční tabulka 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0" i="0" baseline="0" dirty="0" smtClean="0">
                <a:effectLst/>
              </a:rPr>
              <a:t>Celkový přehled podle fakult</a:t>
            </a:r>
            <a:endParaRPr lang="cs-CZ" sz="2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9679352580927388E-2"/>
          <c:y val="0.10076859142607174"/>
          <c:w val="0.90143175853018376"/>
          <c:h val="0.73351735199766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prehledy!$M$3:$M$4</c:f>
              <c:strCache>
                <c:ptCount val="1"/>
                <c:pt idx="0">
                  <c:v>Centrální brána MEFANET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prehledy!$L$5:$L$15</c:f>
              <c:strCache>
                <c:ptCount val="10"/>
                <c:pt idx="0">
                  <c:v>1.LF UK</c:v>
                </c:pt>
                <c:pt idx="1">
                  <c:v>2.LF UK</c:v>
                </c:pt>
                <c:pt idx="2">
                  <c:v>3.LF UK</c:v>
                </c:pt>
                <c:pt idx="3">
                  <c:v>JLF UK v Martine</c:v>
                </c:pt>
                <c:pt idx="4">
                  <c:v>LF MU</c:v>
                </c:pt>
                <c:pt idx="5">
                  <c:v>LF UK Hr. Králové</c:v>
                </c:pt>
                <c:pt idx="6">
                  <c:v>LF UK Plzeň</c:v>
                </c:pt>
                <c:pt idx="7">
                  <c:v>LF UK v Bratislave</c:v>
                </c:pt>
                <c:pt idx="8">
                  <c:v>LF UP</c:v>
                </c:pt>
                <c:pt idx="9">
                  <c:v>UPJŠ LF v Košiciach</c:v>
                </c:pt>
              </c:strCache>
            </c:strRef>
          </c:cat>
          <c:val>
            <c:numRef>
              <c:f>prehledy!$M$5:$M$15</c:f>
              <c:numCache>
                <c:formatCode>General</c:formatCode>
                <c:ptCount val="10"/>
                <c:pt idx="0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16</c:v>
                </c:pt>
                <c:pt idx="5">
                  <c:v>4</c:v>
                </c:pt>
                <c:pt idx="6">
                  <c:v>62</c:v>
                </c:pt>
                <c:pt idx="7">
                  <c:v>7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prehledy!$N$3:$N$4</c:f>
              <c:strCache>
                <c:ptCount val="1"/>
                <c:pt idx="0">
                  <c:v>nerozhodnuto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prehledy!$L$5:$L$15</c:f>
              <c:strCache>
                <c:ptCount val="10"/>
                <c:pt idx="0">
                  <c:v>1.LF UK</c:v>
                </c:pt>
                <c:pt idx="1">
                  <c:v>2.LF UK</c:v>
                </c:pt>
                <c:pt idx="2">
                  <c:v>3.LF UK</c:v>
                </c:pt>
                <c:pt idx="3">
                  <c:v>JLF UK v Martine</c:v>
                </c:pt>
                <c:pt idx="4">
                  <c:v>LF MU</c:v>
                </c:pt>
                <c:pt idx="5">
                  <c:v>LF UK Hr. Králové</c:v>
                </c:pt>
                <c:pt idx="6">
                  <c:v>LF UK Plzeň</c:v>
                </c:pt>
                <c:pt idx="7">
                  <c:v>LF UK v Bratislave</c:v>
                </c:pt>
                <c:pt idx="8">
                  <c:v>LF UP</c:v>
                </c:pt>
                <c:pt idx="9">
                  <c:v>UPJŠ LF v Košiciach</c:v>
                </c:pt>
              </c:strCache>
            </c:strRef>
          </c:cat>
          <c:val>
            <c:numRef>
              <c:f>prehledy!$N$5:$N$15</c:f>
              <c:numCache>
                <c:formatCode>General</c:formatCode>
                <c:ptCount val="10"/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prehledy!$O$3:$O$4</c:f>
              <c:strCache>
                <c:ptCount val="1"/>
                <c:pt idx="0">
                  <c:v>SANDBOX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prehledy!$L$5:$L$15</c:f>
              <c:strCache>
                <c:ptCount val="10"/>
                <c:pt idx="0">
                  <c:v>1.LF UK</c:v>
                </c:pt>
                <c:pt idx="1">
                  <c:v>2.LF UK</c:v>
                </c:pt>
                <c:pt idx="2">
                  <c:v>3.LF UK</c:v>
                </c:pt>
                <c:pt idx="3">
                  <c:v>JLF UK v Martine</c:v>
                </c:pt>
                <c:pt idx="4">
                  <c:v>LF MU</c:v>
                </c:pt>
                <c:pt idx="5">
                  <c:v>LF UK Hr. Králové</c:v>
                </c:pt>
                <c:pt idx="6">
                  <c:v>LF UK Plzeň</c:v>
                </c:pt>
                <c:pt idx="7">
                  <c:v>LF UK v Bratislave</c:v>
                </c:pt>
                <c:pt idx="8">
                  <c:v>LF UP</c:v>
                </c:pt>
                <c:pt idx="9">
                  <c:v>UPJŠ LF v Košiciach</c:v>
                </c:pt>
              </c:strCache>
            </c:strRef>
          </c:cat>
          <c:val>
            <c:numRef>
              <c:f>prehledy!$O$5:$O$15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9008304"/>
        <c:axId val="223446920"/>
      </c:barChart>
      <c:catAx>
        <c:axId val="21900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3446920"/>
        <c:crosses val="autoZero"/>
        <c:auto val="1"/>
        <c:lblAlgn val="ctr"/>
        <c:lblOffset val="100"/>
        <c:noMultiLvlLbl val="0"/>
      </c:catAx>
      <c:valAx>
        <c:axId val="2234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90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489720034995621E-2"/>
          <c:y val="0.10200189559638384"/>
          <c:w val="0.55113167104111982"/>
          <c:h val="4.24425488480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[2015-06-analyza-brana-versus-sandbox.xlsx]prehledy!Kontingenční tabulka 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0" i="0" baseline="0" dirty="0" smtClean="0">
                <a:effectLst/>
              </a:rPr>
              <a:t>Celkový přehled v čase</a:t>
            </a:r>
            <a:endParaRPr lang="cs-CZ" sz="2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prehledy!$B$36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prehledy!$A$37:$A$126</c:f>
              <c:strCache>
                <c:ptCount val="89"/>
                <c:pt idx="0">
                  <c:v>7.1.2014 4:00</c:v>
                </c:pt>
                <c:pt idx="1">
                  <c:v>10.1.2014 4:00</c:v>
                </c:pt>
                <c:pt idx="2">
                  <c:v>11.1.2014 4:00</c:v>
                </c:pt>
                <c:pt idx="3">
                  <c:v>15.1.2014 4:00</c:v>
                </c:pt>
                <c:pt idx="4">
                  <c:v>21.1.2014 4:00</c:v>
                </c:pt>
                <c:pt idx="5">
                  <c:v>23.1.2014 4:00</c:v>
                </c:pt>
                <c:pt idx="6">
                  <c:v>5.2.2014 4:00</c:v>
                </c:pt>
                <c:pt idx="7">
                  <c:v>20.2.2014 4:00</c:v>
                </c:pt>
                <c:pt idx="8">
                  <c:v>4.3.2014 4:00</c:v>
                </c:pt>
                <c:pt idx="9">
                  <c:v>5.3.2014 4:00</c:v>
                </c:pt>
                <c:pt idx="10">
                  <c:v>19.3.2014 4:00</c:v>
                </c:pt>
                <c:pt idx="11">
                  <c:v>25.3.2014 4:00</c:v>
                </c:pt>
                <c:pt idx="12">
                  <c:v>1.4.2014 4:00</c:v>
                </c:pt>
                <c:pt idx="13">
                  <c:v>5.4.2014 4:00</c:v>
                </c:pt>
                <c:pt idx="14">
                  <c:v>16.4.2014 4:00</c:v>
                </c:pt>
                <c:pt idx="15">
                  <c:v>17.4.2014 13:56</c:v>
                </c:pt>
                <c:pt idx="16">
                  <c:v>17.4.2014 13:56</c:v>
                </c:pt>
                <c:pt idx="17">
                  <c:v>17.4.2014 13:57</c:v>
                </c:pt>
                <c:pt idx="18">
                  <c:v>17.4.2014 13:57</c:v>
                </c:pt>
                <c:pt idx="19">
                  <c:v>17.4.2014 13:57</c:v>
                </c:pt>
                <c:pt idx="20">
                  <c:v>17.4.2014 13:57</c:v>
                </c:pt>
                <c:pt idx="21">
                  <c:v>17.4.2014 13:57</c:v>
                </c:pt>
                <c:pt idx="22">
                  <c:v>17.4.2014 13:57</c:v>
                </c:pt>
                <c:pt idx="23">
                  <c:v>23.4.2014 4:00</c:v>
                </c:pt>
                <c:pt idx="24">
                  <c:v>26.4.2014 4:00</c:v>
                </c:pt>
                <c:pt idx="25">
                  <c:v>26.4.2014 4:00</c:v>
                </c:pt>
                <c:pt idx="26">
                  <c:v>1.5.2014 4:00</c:v>
                </c:pt>
                <c:pt idx="27">
                  <c:v>16.5.2014 4:00</c:v>
                </c:pt>
                <c:pt idx="28">
                  <c:v>21.5.2014 4:00</c:v>
                </c:pt>
                <c:pt idx="29">
                  <c:v>24.5.2014 4:00</c:v>
                </c:pt>
                <c:pt idx="30">
                  <c:v>29.5.2014 4:00</c:v>
                </c:pt>
                <c:pt idx="31">
                  <c:v>30.5.2014 4:00</c:v>
                </c:pt>
                <c:pt idx="32">
                  <c:v>3.6.2014 4:00</c:v>
                </c:pt>
                <c:pt idx="33">
                  <c:v>4.6.2014 4:00</c:v>
                </c:pt>
                <c:pt idx="34">
                  <c:v>10.6.2014 4:00</c:v>
                </c:pt>
                <c:pt idx="35">
                  <c:v>13.6.2014 4:00</c:v>
                </c:pt>
                <c:pt idx="36">
                  <c:v>18.6.2014 4:02</c:v>
                </c:pt>
                <c:pt idx="37">
                  <c:v>10.7.2014 4:00</c:v>
                </c:pt>
                <c:pt idx="38">
                  <c:v>12.7.2014 4:00</c:v>
                </c:pt>
                <c:pt idx="39">
                  <c:v>31.7.2014 4:02</c:v>
                </c:pt>
                <c:pt idx="40">
                  <c:v>1.8.2014 4:02</c:v>
                </c:pt>
                <c:pt idx="41">
                  <c:v>2.8.2014 4:00</c:v>
                </c:pt>
                <c:pt idx="42">
                  <c:v>13.8.2014 4:00</c:v>
                </c:pt>
                <c:pt idx="43">
                  <c:v>20.8.2014 4:02</c:v>
                </c:pt>
                <c:pt idx="44">
                  <c:v>22.8.2014 4:02</c:v>
                </c:pt>
                <c:pt idx="45">
                  <c:v>28.8.2014 4:00</c:v>
                </c:pt>
                <c:pt idx="46">
                  <c:v>30.8.2014 4:00</c:v>
                </c:pt>
                <c:pt idx="47">
                  <c:v>4.9.2014 4:00</c:v>
                </c:pt>
                <c:pt idx="48">
                  <c:v>5.9.2014 4:00</c:v>
                </c:pt>
                <c:pt idx="49">
                  <c:v>11.9.2014 4:00</c:v>
                </c:pt>
                <c:pt idx="50">
                  <c:v>13.9.2014 4:00</c:v>
                </c:pt>
                <c:pt idx="51">
                  <c:v>19.9.2014 4:00</c:v>
                </c:pt>
                <c:pt idx="52">
                  <c:v>24.9.2014 4:00</c:v>
                </c:pt>
                <c:pt idx="53">
                  <c:v>27.9.2014 4:00</c:v>
                </c:pt>
                <c:pt idx="54">
                  <c:v>8.10.2014 4:00</c:v>
                </c:pt>
                <c:pt idx="55">
                  <c:v>8.10.2014 4:00</c:v>
                </c:pt>
                <c:pt idx="56">
                  <c:v>14.10.2014 4:00</c:v>
                </c:pt>
                <c:pt idx="57">
                  <c:v>23.10.2014 4:00</c:v>
                </c:pt>
                <c:pt idx="58">
                  <c:v>28.10.2014 4:00</c:v>
                </c:pt>
                <c:pt idx="59">
                  <c:v>9.11.2014 4:00</c:v>
                </c:pt>
                <c:pt idx="60">
                  <c:v>2.12.2014 4:00</c:v>
                </c:pt>
                <c:pt idx="61">
                  <c:v>16.12.2014 4:00</c:v>
                </c:pt>
                <c:pt idx="62">
                  <c:v>9.1.2015 4:00</c:v>
                </c:pt>
                <c:pt idx="63">
                  <c:v>14.1.2015 4:00</c:v>
                </c:pt>
                <c:pt idx="64">
                  <c:v>14.1.2015 4:00</c:v>
                </c:pt>
                <c:pt idx="65">
                  <c:v>21.1.2015 4:00</c:v>
                </c:pt>
                <c:pt idx="66">
                  <c:v>24.1.2015 4:00</c:v>
                </c:pt>
                <c:pt idx="67">
                  <c:v>3.2.2015 4:00</c:v>
                </c:pt>
                <c:pt idx="68">
                  <c:v>18.2.2015 4:00</c:v>
                </c:pt>
                <c:pt idx="69">
                  <c:v>25.2.2015 4:00</c:v>
                </c:pt>
                <c:pt idx="70">
                  <c:v>25.2.2015 4:00</c:v>
                </c:pt>
                <c:pt idx="71">
                  <c:v>25.2.2015 4:00</c:v>
                </c:pt>
                <c:pt idx="72">
                  <c:v>27.2.2015 4:00</c:v>
                </c:pt>
                <c:pt idx="73">
                  <c:v>3.3.2015 4:00</c:v>
                </c:pt>
                <c:pt idx="74">
                  <c:v>4.3.2015 4:00</c:v>
                </c:pt>
                <c:pt idx="75">
                  <c:v>13.3.2015 4:00</c:v>
                </c:pt>
                <c:pt idx="76">
                  <c:v>14.3.2015 4:00</c:v>
                </c:pt>
                <c:pt idx="77">
                  <c:v>21.3.2015 4:00</c:v>
                </c:pt>
                <c:pt idx="78">
                  <c:v>24.3.2015 4:00</c:v>
                </c:pt>
                <c:pt idx="79">
                  <c:v>10.4.2015 4:00</c:v>
                </c:pt>
                <c:pt idx="80">
                  <c:v>10.4.2015 4:00</c:v>
                </c:pt>
                <c:pt idx="81">
                  <c:v>16.4.2015 4:00</c:v>
                </c:pt>
                <c:pt idx="82">
                  <c:v>24.4.2015 4:00</c:v>
                </c:pt>
                <c:pt idx="83">
                  <c:v>29.4.2015 4:00</c:v>
                </c:pt>
                <c:pt idx="84">
                  <c:v>6.5.2015 4:00</c:v>
                </c:pt>
                <c:pt idx="85">
                  <c:v>6.5.2015 4:00</c:v>
                </c:pt>
                <c:pt idx="86">
                  <c:v>19.5.2015 4:00</c:v>
                </c:pt>
                <c:pt idx="87">
                  <c:v>20.5.2015 4:00</c:v>
                </c:pt>
                <c:pt idx="88">
                  <c:v>21.5.2015 4:00</c:v>
                </c:pt>
              </c:strCache>
            </c:strRef>
          </c:cat>
          <c:val>
            <c:numRef>
              <c:f>prehledy!$B$37:$B$126</c:f>
              <c:numCache>
                <c:formatCode>General</c:formatCode>
                <c:ptCount val="8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9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4</c:v>
                </c:pt>
                <c:pt idx="26">
                  <c:v>1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3</c:v>
                </c:pt>
                <c:pt idx="39">
                  <c:v>1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2</c:v>
                </c:pt>
                <c:pt idx="70">
                  <c:v>4</c:v>
                </c:pt>
                <c:pt idx="71">
                  <c:v>4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3</c:v>
                </c:pt>
                <c:pt idx="87">
                  <c:v>1</c:v>
                </c:pt>
                <c:pt idx="8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447312"/>
        <c:axId val="223448096"/>
      </c:lineChart>
      <c:catAx>
        <c:axId val="22344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3448096"/>
        <c:crosses val="autoZero"/>
        <c:auto val="1"/>
        <c:lblAlgn val="ctr"/>
        <c:lblOffset val="100"/>
        <c:noMultiLvlLbl val="0"/>
      </c:catAx>
      <c:valAx>
        <c:axId val="2234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344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157E5-BF96-4EA4-898E-2AE60021FA27}" type="datetimeFigureOut">
              <a:rPr lang="cs-CZ" smtClean="0"/>
              <a:t>7.7.2015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2EBA-5658-4618-9631-133220C8B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8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None/>
            </a:pPr>
            <a:r>
              <a:rPr lang="cs-CZ" baseline="0" dirty="0" smtClean="0">
                <a:latin typeface="Gill Sans"/>
              </a:rPr>
              <a:t>Vytváření VP ve skupinkách</a:t>
            </a: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None/>
            </a:pPr>
            <a:r>
              <a:rPr lang="cs-CZ" baseline="0" dirty="0" smtClean="0">
                <a:latin typeface="Gill Sans"/>
              </a:rPr>
              <a:t>Vedení PBL s reálnými studenty v Košicích a v Brně</a:t>
            </a: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None/>
            </a:pPr>
            <a:r>
              <a:rPr lang="cs-CZ" baseline="0" dirty="0" smtClean="0">
                <a:latin typeface="Gill Sans"/>
              </a:rPr>
              <a:t>32 pacientů: dlouhodobý proces. Feedback od londýnských lektorů naplánován v polovině kreativního procesu (listopad 2015)</a:t>
            </a:r>
          </a:p>
          <a:p>
            <a:pPr marL="0" lvl="0" indent="0" eaLnBrk="1" hangingPunct="1">
              <a:buNone/>
            </a:pPr>
            <a:r>
              <a:rPr lang="cs-CZ" b="0" baseline="0" dirty="0" smtClean="0">
                <a:latin typeface="Gill Sans"/>
              </a:rPr>
              <a:t>1-2 trenéři: nad rámec projektu jednoho pro ČR a jednoho pro SR. Budou schopni ve svých institucích a také napříč </a:t>
            </a:r>
            <a:r>
              <a:rPr lang="cs-CZ" b="0" baseline="0" dirty="0" err="1" smtClean="0">
                <a:latin typeface="Gill Sans"/>
              </a:rPr>
              <a:t>MEFANETem</a:t>
            </a:r>
            <a:r>
              <a:rPr lang="cs-CZ" b="0" baseline="0" dirty="0" smtClean="0">
                <a:latin typeface="Gill Sans"/>
              </a:rPr>
              <a:t> školit další PBL tutory.</a:t>
            </a:r>
          </a:p>
          <a:p>
            <a:pPr marL="0" lvl="0" indent="0" eaLnBrk="1" hangingPunct="1">
              <a:buNone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none" baseline="0" dirty="0" smtClean="0"/>
              <a:t>Let </a:t>
            </a:r>
            <a:r>
              <a:rPr lang="cs-CZ" u="none" baseline="0" dirty="0" err="1" smtClean="0"/>
              <a:t>me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also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draw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your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attention</a:t>
            </a:r>
            <a:r>
              <a:rPr lang="cs-CZ" u="none" baseline="0" dirty="0" smtClean="0"/>
              <a:t> to </a:t>
            </a:r>
            <a:r>
              <a:rPr lang="cs-CZ" u="none" baseline="0" dirty="0" err="1" smtClean="0"/>
              <a:t>our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scientific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journal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devoted</a:t>
            </a:r>
            <a:r>
              <a:rPr lang="cs-CZ" u="none" baseline="0" dirty="0" smtClean="0"/>
              <a:t> to </a:t>
            </a:r>
            <a:r>
              <a:rPr lang="en-US" u="none" baseline="0" dirty="0" smtClean="0"/>
              <a:t>research </a:t>
            </a:r>
            <a:r>
              <a:rPr lang="cs-CZ" u="none" baseline="0" dirty="0" smtClean="0"/>
              <a:t>and </a:t>
            </a:r>
            <a:r>
              <a:rPr lang="en-US" u="none" baseline="0" dirty="0" smtClean="0"/>
              <a:t>applications of informatics into </a:t>
            </a:r>
            <a:r>
              <a:rPr lang="cs-CZ" u="none" baseline="0" dirty="0" err="1" smtClean="0"/>
              <a:t>medical</a:t>
            </a:r>
            <a:r>
              <a:rPr lang="cs-CZ" u="none" baseline="0" dirty="0" smtClean="0"/>
              <a:t> </a:t>
            </a:r>
            <a:r>
              <a:rPr lang="en-US" u="none" baseline="0" dirty="0" smtClean="0"/>
              <a:t>education</a:t>
            </a:r>
            <a:r>
              <a:rPr lang="cs-CZ" u="none" baseline="0" dirty="0" smtClean="0"/>
              <a:t>. So far, </a:t>
            </a:r>
            <a:r>
              <a:rPr lang="cs-CZ" u="none" baseline="0" dirty="0" err="1" smtClean="0"/>
              <a:t>we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have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published</a:t>
            </a:r>
            <a:r>
              <a:rPr lang="cs-CZ" u="none" baseline="0" dirty="0" smtClean="0"/>
              <a:t> 3 </a:t>
            </a:r>
            <a:r>
              <a:rPr lang="cs-CZ" u="none" baseline="0" dirty="0" err="1" smtClean="0"/>
              <a:t>issues</a:t>
            </a:r>
            <a:r>
              <a:rPr lang="cs-CZ" u="none" baseline="0" dirty="0" smtClean="0"/>
              <a:t>  - </a:t>
            </a:r>
            <a:r>
              <a:rPr lang="cs-CZ" u="none" baseline="0" dirty="0" err="1" smtClean="0"/>
              <a:t>we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have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two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issues</a:t>
            </a:r>
            <a:r>
              <a:rPr lang="cs-CZ" u="none" baseline="0" dirty="0" smtClean="0"/>
              <a:t> per </a:t>
            </a:r>
            <a:r>
              <a:rPr lang="cs-CZ" u="none" baseline="0" dirty="0" err="1" smtClean="0"/>
              <a:t>year</a:t>
            </a:r>
            <a:r>
              <a:rPr lang="cs-CZ" u="none" baseline="0" dirty="0" smtClean="0"/>
              <a:t>. </a:t>
            </a:r>
            <a:r>
              <a:rPr lang="cs-CZ" u="none" baseline="0" dirty="0" err="1" smtClean="0"/>
              <a:t>The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fourth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issue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which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will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complete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the</a:t>
            </a:r>
            <a:r>
              <a:rPr lang="cs-CZ" u="none" baseline="0" dirty="0" smtClean="0"/>
              <a:t> second </a:t>
            </a:r>
            <a:r>
              <a:rPr lang="cs-CZ" u="none" baseline="0" dirty="0" err="1" smtClean="0"/>
              <a:t>volume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will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be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published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at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the</a:t>
            </a:r>
            <a:r>
              <a:rPr lang="cs-CZ" u="none" baseline="0" dirty="0" smtClean="0"/>
              <a:t> end </a:t>
            </a:r>
            <a:r>
              <a:rPr lang="cs-CZ" u="none" baseline="0" dirty="0" err="1" smtClean="0"/>
              <a:t>of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this</a:t>
            </a:r>
            <a:r>
              <a:rPr lang="cs-CZ" u="none" baseline="0" dirty="0" smtClean="0"/>
              <a:t> </a:t>
            </a:r>
            <a:r>
              <a:rPr lang="cs-CZ" u="none" baseline="0" dirty="0" err="1" smtClean="0"/>
              <a:t>year</a:t>
            </a:r>
            <a:r>
              <a:rPr lang="cs-CZ" u="none" baseline="0" dirty="0" smtClean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8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7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58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776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81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2EBA-5658-4618-9631-133220C8BC1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25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Mj. vysvětlit, co je to VP a PBL</a:t>
            </a:r>
          </a:p>
          <a:p>
            <a:endParaRPr lang="cs-CZ" dirty="0" smtClean="0"/>
          </a:p>
          <a:p>
            <a:r>
              <a:rPr lang="cs-CZ" dirty="0" smtClean="0"/>
              <a:t>VP: počítačová simulace reálné klinické situace,</a:t>
            </a:r>
            <a:r>
              <a:rPr lang="cs-CZ" baseline="0" dirty="0" smtClean="0"/>
              <a:t> která má za cíl podporovat tzv. samo-direktivní učení. Možno připodobnit ke </a:t>
            </a:r>
            <a:r>
              <a:rPr lang="cs-CZ" baseline="0" dirty="0" err="1" smtClean="0"/>
              <a:t>kinoautomatům</a:t>
            </a:r>
            <a:r>
              <a:rPr lang="cs-CZ" baseline="0" dirty="0" smtClean="0"/>
              <a:t>, zde ovšem s velmi důležitou zpětnou vazbou. Oslí můstek na slajd o VP.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PBL: lekce problémového učení, při které není centrem učitel, ale student. Učitel se v lekci nevyskytuje vůbec, lekci řídí moderátor-profesionál. Lekce probíhají v malých skupinkách 8 studentů, obvyklý časový rámec pro vyřešení jednoho problému (jednoho reálného klinického případu) trvá týden. Během tohoto si studenti dostudují vše, co pro vyřešení případu potřebují.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VP: počítačová simulace reálné klinické situace,</a:t>
            </a:r>
            <a:r>
              <a:rPr lang="cs-CZ" baseline="0" dirty="0" smtClean="0"/>
              <a:t> která má za cíl podporovat tzv. samo-direktivní učení. Možno připodobnit ke </a:t>
            </a:r>
            <a:r>
              <a:rPr lang="cs-CZ" baseline="0" dirty="0" err="1" smtClean="0"/>
              <a:t>kinoautomatům</a:t>
            </a:r>
            <a:r>
              <a:rPr lang="cs-CZ" baseline="0" dirty="0" smtClean="0"/>
              <a:t>, zde ovšem s velmi důležitou zpětnou vazbou. </a:t>
            </a:r>
          </a:p>
          <a:p>
            <a:endParaRPr lang="en-US" baseline="0" dirty="0" smtClean="0"/>
          </a:p>
          <a:p>
            <a:r>
              <a:rPr lang="cs-CZ" baseline="0" dirty="0" smtClean="0"/>
              <a:t>VP může mít mnoho forem: od papírového tutoriálu až po počítačové labyrinty (vážné hry) či pacientské trenažéry s vestavěným fyziologickým modelem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Oslí můstek na slajd o VP.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VP: počítačová simulace reálné klinické situace,</a:t>
            </a:r>
            <a:r>
              <a:rPr lang="cs-CZ" baseline="0" dirty="0" smtClean="0"/>
              <a:t> která má za cíl podporovat tzv. samo-direktivní učení. Možno připodobnit ke </a:t>
            </a:r>
            <a:r>
              <a:rPr lang="cs-CZ" baseline="0" dirty="0" err="1" smtClean="0"/>
              <a:t>kinoautomatům</a:t>
            </a:r>
            <a:r>
              <a:rPr lang="cs-CZ" baseline="0" dirty="0" smtClean="0"/>
              <a:t>, zde ovšem s velmi důležitou zpětnou vazbou.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PBL: lekce problémového učení, při které není centrem učitel, ale student. Učitel se v lekci nevyskytuje vůbec, lekci řídí moderátor-profesionál. Lekce probíhají v malých skupinkách 8 studentů, obvyklý časový rámec pro vyřešení jednoho problému (jednoho reálného klinického případu) trvá týden. Během tohoto si studenti dostudují vše, co pro vyřešení případu potřebují.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Kostrou PBL lekce může/nemusí být virtuální pacient implementovaný jako labyrint na nějaké on-line platformě.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120" y="8685414"/>
            <a:ext cx="2972280" cy="457126"/>
          </a:xfrm>
          <a:prstGeom prst="rect">
            <a:avLst/>
          </a:prstGeom>
          <a:noFill/>
          <a:ln>
            <a:noFill/>
          </a:ln>
          <a:extLst/>
        </p:spPr>
        <p:txBody>
          <a:bodyPr lIns="91840" tIns="45920" rIns="91840" bIns="45920" anchor="b"/>
          <a:lstStyle>
            <a:lvl1pPr defTabSz="889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5F79867-D668-44B1-96CA-9ABCFDA6CE56}" type="slidenum">
              <a:rPr lang="en-US" sz="1300" b="1">
                <a:solidFill>
                  <a:prstClr val="black"/>
                </a:solidFill>
                <a:latin typeface="Times New Roman" pitchFamily="18" charset="0"/>
                <a:ea typeface="ＭＳ Ｐゴシック" charset="0"/>
                <a:sym typeface="Gill Sans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300" b="1">
              <a:solidFill>
                <a:prstClr val="black"/>
              </a:solidFill>
              <a:latin typeface="Times New Roman" pitchFamily="18" charset="0"/>
              <a:ea typeface="ＭＳ Ｐゴシック" charset="0"/>
              <a:sym typeface="Gill San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0" tIns="45920" rIns="91840" bIns="45920"/>
          <a:lstStyle/>
          <a:p>
            <a:pPr eaLnBrk="1" hangingPunct="1"/>
            <a:r>
              <a:rPr lang="cs-CZ" dirty="0" smtClean="0">
                <a:latin typeface="Gill Sans"/>
              </a:rPr>
              <a:t>Toto bychom rádi viděli….zaujaté</a:t>
            </a:r>
            <a:r>
              <a:rPr lang="cs-CZ" baseline="0" dirty="0" smtClean="0">
                <a:latin typeface="Gill Sans"/>
              </a:rPr>
              <a:t> studenty učící se z vlastních chyb a ne memorováním učebnic.</a:t>
            </a:r>
          </a:p>
          <a:p>
            <a:pPr eaLnBrk="1" hangingPunct="1"/>
            <a:endParaRPr lang="cs-CZ" baseline="0" dirty="0" smtClean="0">
              <a:latin typeface="Gill Sans"/>
            </a:endParaRPr>
          </a:p>
          <a:p>
            <a:pPr eaLnBrk="1" hangingPunct="1"/>
            <a:r>
              <a:rPr lang="cs-CZ" baseline="0" dirty="0" smtClean="0">
                <a:latin typeface="Gill Sans"/>
              </a:rPr>
              <a:t>Co jsme pro to v projektu zatím udělali?</a:t>
            </a:r>
          </a:p>
          <a:p>
            <a:pPr eaLnBrk="1" hangingPunct="1"/>
            <a:endParaRPr lang="cs-CZ" baseline="0" dirty="0" smtClean="0">
              <a:latin typeface="Gill Sans"/>
            </a:endParaRPr>
          </a:p>
          <a:p>
            <a:pPr marL="228600" indent="-228600" eaLnBrk="1" hangingPunct="1">
              <a:buAutoNum type="arabicParenR"/>
            </a:pPr>
            <a:r>
              <a:rPr lang="cs-CZ" baseline="0" dirty="0" smtClean="0">
                <a:latin typeface="Gill Sans"/>
              </a:rPr>
              <a:t>Průzkum mezi pedagogy lékařských fakult na jejich znalosti o existenci platforem pro virtuální pacienty a jejich zájem vůbec. Výsledky jsme prezentovali na 8. konferenci MEFANET společně s prvním workshopem, kde kolegové z Londýna provedli takový motivační interaktivní seminář o kladných dopadech simulační medicíny na rozvoj dovedností klinického rozhodování a kritického učení u studentů medicíny.</a:t>
            </a:r>
          </a:p>
          <a:p>
            <a:pPr marL="228600" indent="-228600" eaLnBrk="1" hangingPunct="1">
              <a:buAutoNum type="arabicParenR"/>
            </a:pPr>
            <a:r>
              <a:rPr lang="cs-CZ" baseline="0" dirty="0" smtClean="0">
                <a:latin typeface="Gill Sans"/>
              </a:rPr>
              <a:t>Vyškolili jsme 15 mladých klinických expertů – pedagogů na dvě sady dovedností:</a:t>
            </a:r>
          </a:p>
          <a:p>
            <a:pPr marL="685800" lvl="1" indent="-228600" eaLnBrk="1" hangingPunct="1">
              <a:buAutoNum type="arabicParenR"/>
            </a:pPr>
            <a:r>
              <a:rPr lang="cs-CZ" baseline="0" dirty="0" smtClean="0">
                <a:latin typeface="Gill Sans"/>
              </a:rPr>
              <a:t>Vytváření virtuálních pacientů na platformě Open </a:t>
            </a:r>
            <a:r>
              <a:rPr lang="cs-CZ" baseline="0" dirty="0" err="1" smtClean="0">
                <a:latin typeface="Gill Sans"/>
              </a:rPr>
              <a:t>Labyrinth</a:t>
            </a:r>
            <a:r>
              <a:rPr lang="cs-CZ" baseline="0" dirty="0" smtClean="0">
                <a:latin typeface="Gill Sans"/>
              </a:rPr>
              <a:t> – 2 denní školení</a:t>
            </a:r>
          </a:p>
          <a:p>
            <a:pPr marL="685800" lvl="1" indent="-228600" eaLnBrk="1" hangingPunct="1">
              <a:buAutoNum type="arabicParenR"/>
            </a:pPr>
            <a:r>
              <a:rPr lang="cs-CZ" baseline="0" dirty="0" smtClean="0">
                <a:latin typeface="Gill Sans"/>
              </a:rPr>
              <a:t>a navazující třídenní školení o vedení PBL lekcí</a:t>
            </a:r>
          </a:p>
          <a:p>
            <a:pPr marL="457200" lvl="1" indent="0" eaLnBrk="1" hangingPunct="1">
              <a:buNone/>
            </a:pPr>
            <a:endParaRPr lang="cs-CZ" baseline="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848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None/>
            </a:pPr>
            <a:r>
              <a:rPr lang="cs-CZ" baseline="0" dirty="0" smtClean="0">
                <a:latin typeface="Gill Sans"/>
              </a:rPr>
              <a:t>Školení proběhlo nedávno (10.-15.5.) a nyní zjišťujeme zpětnou vazbu od účastníků. Předběžně se to jeví tak, že jsou všichni nadšení z prvního a část účastníků je poněkud zaražena ze </a:t>
            </a:r>
            <a:r>
              <a:rPr lang="cs-CZ" baseline="0" dirty="0" err="1" smtClean="0">
                <a:latin typeface="Gill Sans"/>
              </a:rPr>
              <a:t>skillsetu</a:t>
            </a:r>
            <a:r>
              <a:rPr lang="cs-CZ" baseline="0" dirty="0" smtClean="0">
                <a:latin typeface="Gill Sans"/>
              </a:rPr>
              <a:t> č. 2 – nedokáží si v našich podmínkách toto představit (ekonomika 8-členných studentských skupinek)</a:t>
            </a:r>
          </a:p>
          <a:p>
            <a:pPr marL="457200" lvl="1" indent="0" eaLnBrk="1" hangingPunct="1">
              <a:buNone/>
            </a:pPr>
            <a:endParaRPr lang="cs-CZ" baseline="0" dirty="0" smtClean="0">
              <a:latin typeface="Gill Sans"/>
            </a:endParaRPr>
          </a:p>
          <a:p>
            <a:pPr marL="0" lvl="0" indent="0" eaLnBrk="1" hangingPunct="1">
              <a:buNone/>
            </a:pPr>
            <a:r>
              <a:rPr lang="cs-CZ" baseline="0" dirty="0" smtClean="0">
                <a:latin typeface="Gill Sans"/>
              </a:rPr>
              <a:t>Účastníků celkem 15 (8 ČR, 7 SR) + 3 lektoři z UK. Plus 3 organizátoři. Logisticky velmi náročná akce.</a:t>
            </a:r>
          </a:p>
          <a:p>
            <a:pPr marL="457200" lvl="1" indent="0" eaLnBrk="1" hangingPunct="1">
              <a:buNone/>
            </a:pPr>
            <a:endParaRPr lang="cs-CZ" baseline="0" dirty="0" smtClean="0">
              <a:latin typeface="Gill Sans"/>
            </a:endParaRPr>
          </a:p>
          <a:p>
            <a:r>
              <a:rPr lang="cs-CZ" b="0" baseline="0" dirty="0" smtClean="0"/>
              <a:t>Den 1-2: Štrbské pleso: vytváření VP ve skupinách</a:t>
            </a:r>
          </a:p>
          <a:p>
            <a:r>
              <a:rPr lang="cs-CZ" b="0" baseline="0" dirty="0" smtClean="0"/>
              <a:t>Den 3: Štrbské pleso:  začátek PBL kurzu (učitelé si hráli na studenty)</a:t>
            </a:r>
          </a:p>
          <a:p>
            <a:r>
              <a:rPr lang="cs-CZ" b="0" baseline="0" dirty="0" smtClean="0"/>
              <a:t>Den 4,5: Košice, Brno: Učitelé pracovali se studenty a dostávali okamžitou zpětnou vazbu od lektorů z UK.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A652-DB71-4F8F-BDE9-A845872400CE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5586"/>
            <a:ext cx="7772400" cy="67955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12052"/>
            <a:ext cx="6400800" cy="5891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60955" cy="4327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03171"/>
            <a:ext cx="3632916" cy="5181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1560" y="6338220"/>
            <a:ext cx="5375140" cy="3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7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27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59B-6CB6-8F4D-B901-D2FCFA89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C049-10DB-1D4F-A00A-ADCD55B78F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3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47D-B762-3448-BF49-0014DA2701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5568-5BA3-5543-A3B0-18B2EA42A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31C6-E718-3640-9F61-3FBB41B36B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89F6-C2AF-594D-8D7F-51B91E4AD8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5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78F7-16C0-4E4A-A26D-B718FA725E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324-1C9D-DC4F-9506-951F94590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5A1B-A26D-2C4C-B8D7-53ECF1C937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4765-52D5-4D4B-BBF8-127FB4A7D2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5C16-432D-FF4E-944F-489C968F71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A1FE-B520-BC48-8250-1268E9ED2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9C78-63E4-234B-976F-9F07081E6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C618-5DF8-F441-958C-0E95B9611E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1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E2F1-F9CE-7E4B-BDBF-4B32A15785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F65E-4994-A740-A8C7-630E51C41E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2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8FD1-68F1-114F-8CFA-6D8E53BFE6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C6D9-F931-CB4C-856D-A3087362B5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22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4844-7D8A-3641-9411-6B8C29A62C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AC7E-C5E4-2D44-9AAC-268B3404F9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83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11D7-F519-F54C-BEB9-CC810A3F8F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7223-9C7B-D14F-A83D-B9480ED902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5340096"/>
            <a:ext cx="9144000" cy="151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03171"/>
            <a:ext cx="3632916" cy="5181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1560" y="6338220"/>
            <a:ext cx="5375140" cy="3876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7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6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9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1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393E6-2BF0-4EAC-ABED-6707FE76635A}" type="datetimeFigureOut">
              <a:rPr lang="cs-CZ" smtClean="0"/>
              <a:pPr/>
              <a:t>7.7.2015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3" y="0"/>
            <a:ext cx="7540129" cy="31026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491880" y="6338220"/>
            <a:ext cx="5375140" cy="3876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4" y="6309320"/>
            <a:ext cx="60955" cy="4327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87" y="-179"/>
            <a:ext cx="60955" cy="5546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3" y="85158"/>
            <a:ext cx="1737217" cy="38401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491064" cy="384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2303-29F1-4974-A3CD-D0CB825F3E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6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738FDE8-799F-294D-A8FA-AE9C1B3DD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B1A9F07-09C8-9745-B69F-3913EED45CC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10" Type="http://schemas.openxmlformats.org/officeDocument/2006/relationships/hyperlink" Target="http://ol.mefanet.cz/renderLabyrinth/index/7" TargetMode="External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6.jpeg"/><Relationship Id="rId5" Type="http://schemas.openxmlformats.org/officeDocument/2006/relationships/image" Target="../media/image12.jpeg"/><Relationship Id="rId10" Type="http://schemas.openxmlformats.org/officeDocument/2006/relationships/image" Target="../media/image25.jpeg"/><Relationship Id="rId4" Type="http://schemas.openxmlformats.org/officeDocument/2006/relationships/image" Target="../media/image11.emf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GrIbX04F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j.mefanet.cz/mj-0515042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j.mefanet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j.mefanet.cz/index.php?pg=issu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952328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MEFANE</a:t>
            </a: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Jarní jednání Koordinační rady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056784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23.6.2015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Analytics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celkov</a:t>
            </a:r>
            <a:r>
              <a:rPr lang="cs-CZ" dirty="0"/>
              <a:t>é</a:t>
            </a:r>
            <a:r>
              <a:rPr lang="cs-CZ" dirty="0" smtClean="0"/>
              <a:t> sjednocení je nutné nastavit vhodným způsobem implementaci sledovacích kódů</a:t>
            </a:r>
          </a:p>
          <a:p>
            <a:pPr lvl="1"/>
            <a:r>
              <a:rPr lang="cs-CZ" dirty="0" smtClean="0"/>
              <a:t>Řešení: Ošetření na úrovni nové </a:t>
            </a:r>
            <a:r>
              <a:rPr lang="cs-CZ" dirty="0" err="1" smtClean="0"/>
              <a:t>patche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Přidání instance LF OSU a případně další nové členy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0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atch</a:t>
            </a:r>
            <a:r>
              <a:rPr lang="cs-CZ" dirty="0" smtClean="0"/>
              <a:t> portálové </a:t>
            </a:r>
            <a:r>
              <a:rPr lang="cs-CZ" dirty="0"/>
              <a:t>i</a:t>
            </a:r>
            <a:r>
              <a:rPr lang="cs-CZ" dirty="0" smtClean="0"/>
              <a:t>nstance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Oprava drobných chyb a vylepšení</a:t>
            </a:r>
          </a:p>
          <a:p>
            <a:endParaRPr lang="cs-CZ" dirty="0"/>
          </a:p>
          <a:p>
            <a:r>
              <a:rPr lang="cs-CZ" dirty="0" smtClean="0"/>
              <a:t>Odstranění titulů před a za jmény autorů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8825" y="4511675"/>
            <a:ext cx="838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prstClr val="black"/>
              </a:solidFill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348163" y="841375"/>
            <a:ext cx="3857625" cy="0"/>
          </a:xfrm>
          <a:prstGeom prst="line">
            <a:avLst/>
          </a:prstGeom>
          <a:ln>
            <a:solidFill>
              <a:srgbClr val="1A1A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92080"/>
              </p:ext>
            </p:extLst>
          </p:nvPr>
        </p:nvGraphicFramePr>
        <p:xfrm>
          <a:off x="110067" y="1405467"/>
          <a:ext cx="8881534" cy="415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656"/>
                <a:gridCol w="455464"/>
                <a:gridCol w="630641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/>
                        <a:t>Erasmus+ - sekce</a:t>
                      </a:r>
                      <a:r>
                        <a:rPr lang="en-US" b="1" dirty="0" smtClean="0"/>
                        <a:t>: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Klíčová partnerství pro VŠ</a:t>
                      </a:r>
                      <a:r>
                        <a:rPr lang="cs-CZ" baseline="0" dirty="0" smtClean="0"/>
                        <a:t> vzdělávání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/>
                        <a:t>Začátek: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09/2014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/>
                        <a:t>Konec: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08/2016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Konsorcium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Masarykova univerzita, IBA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Univerzita Pavola Jozefa </a:t>
                      </a:r>
                      <a:r>
                        <a:rPr lang="cs-CZ" dirty="0" err="1" smtClean="0"/>
                        <a:t>Šafárika</a:t>
                      </a:r>
                      <a:r>
                        <a:rPr lang="cs-CZ" baseline="0" dirty="0" smtClean="0"/>
                        <a:t> v Košicích, Lékařská fakulta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 George's Hospital Medical School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Intel</a:t>
                      </a:r>
                      <a:r>
                        <a:rPr lang="cs-CZ" b="1" dirty="0" err="1" smtClean="0"/>
                        <a:t>ektuální</a:t>
                      </a:r>
                      <a:r>
                        <a:rPr lang="cs-CZ" b="1" dirty="0" smtClean="0"/>
                        <a:t> výstupy</a:t>
                      </a:r>
                      <a:r>
                        <a:rPr lang="en-US" b="1" dirty="0" smtClean="0"/>
                        <a:t>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Metodika</a:t>
                      </a:r>
                      <a:r>
                        <a:rPr lang="cs-CZ" baseline="0" dirty="0" smtClean="0"/>
                        <a:t> pro přípravu, zaškolení a implementaci VP/PBL přístupu k medicínskému vzdělávání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(ii)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ICT platform</a:t>
                      </a:r>
                      <a:r>
                        <a:rPr lang="cs-CZ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r>
                        <a:rPr lang="cs-CZ" dirty="0" smtClean="0"/>
                        <a:t>pro virtuální pacienty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Inten</a:t>
                      </a:r>
                      <a:r>
                        <a:rPr lang="cs-CZ" b="1" dirty="0" err="1" smtClean="0"/>
                        <a:t>zivní</a:t>
                      </a:r>
                      <a:r>
                        <a:rPr lang="cs-CZ" b="1" dirty="0" smtClean="0"/>
                        <a:t> tréninkový program</a:t>
                      </a:r>
                      <a:r>
                        <a:rPr lang="en-US" b="1" dirty="0" smtClean="0"/>
                        <a:t>: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SGUL’s </a:t>
                      </a:r>
                      <a:r>
                        <a:rPr lang="cs-CZ" dirty="0" err="1" smtClean="0"/>
                        <a:t>certified</a:t>
                      </a:r>
                      <a:r>
                        <a:rPr lang="cs-CZ" dirty="0" smtClean="0"/>
                        <a:t> PBL </a:t>
                      </a:r>
                      <a:r>
                        <a:rPr lang="cs-CZ" dirty="0" err="1" smtClean="0"/>
                        <a:t>training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course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future PBL trainers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6" y="2563980"/>
            <a:ext cx="411625" cy="27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6" y="2929467"/>
            <a:ext cx="411625" cy="27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6" y="3341875"/>
            <a:ext cx="411625" cy="20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9" name="Picture 3" descr="DecisionSim :: Case Map - Mozilla Firefox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20" y="2060848"/>
            <a:ext cx="8848725" cy="3314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25670" y="1231900"/>
            <a:ext cx="867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Větvený virtuální pacient: průchod labyrintem</a:t>
            </a:r>
          </a:p>
        </p:txBody>
      </p:sp>
    </p:spTree>
    <p:extLst>
      <p:ext uri="{BB962C8B-B14F-4D97-AF65-F5344CB8AC3E}">
        <p14:creationId xmlns:p14="http://schemas.microsoft.com/office/powerpoint/2010/main" val="10132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" y="1162050"/>
            <a:ext cx="6803881" cy="49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089275" y="3138187"/>
            <a:ext cx="477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Příkladový uzel VP (</a:t>
            </a: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  <a:hlinkClick r:id="rId10"/>
              </a:rPr>
              <a:t>odkaz</a:t>
            </a: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98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3" name="Picture 2" descr="pic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55" y="2090546"/>
            <a:ext cx="5339079" cy="400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5670" y="1231900"/>
            <a:ext cx="867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PBL: </a:t>
            </a:r>
            <a:r>
              <a:rPr lang="cs-CZ" sz="3200" b="1" dirty="0" err="1" smtClean="0">
                <a:solidFill>
                  <a:prstClr val="black"/>
                </a:solidFill>
                <a:ea typeface="ＭＳ Ｐゴシック" charset="0"/>
              </a:rPr>
              <a:t>problem-based</a:t>
            </a: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cs-CZ" sz="3200" b="1" dirty="0" err="1" smtClean="0">
                <a:solidFill>
                  <a:prstClr val="black"/>
                </a:solidFill>
                <a:ea typeface="ＭＳ Ｐゴシック" charset="0"/>
              </a:rPr>
              <a:t>learning</a:t>
            </a:r>
            <a:endParaRPr lang="cs-CZ" sz="3200" b="1" dirty="0" smtClean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358187" cy="579438"/>
          </a:xfrm>
        </p:spPr>
        <p:txBody>
          <a:bodyPr/>
          <a:lstStyle/>
          <a:p>
            <a:pPr eaLnBrk="1" hangingPunct="1"/>
            <a:r>
              <a:rPr lang="en-US" smtClean="0"/>
              <a:t>Why do we need VPs? (1 of 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65300"/>
            <a:ext cx="8229600" cy="2392363"/>
          </a:xfrm>
        </p:spPr>
        <p:txBody>
          <a:bodyPr lIns="0" tIns="0" rIns="0" bIns="0">
            <a:normAutofit fontScale="92500" lnSpcReduction="20000"/>
          </a:bodyPr>
          <a:lstStyle/>
          <a:p>
            <a:pPr marL="0" indent="0" eaLnBrk="1" hangingPunct="1"/>
            <a:r>
              <a:rPr lang="en-US" smtClean="0"/>
              <a:t>Provide students with an opportunity to develop and practice their clinical reasoning and decision making skills</a:t>
            </a:r>
            <a:r>
              <a:rPr lang="en-US" smtClean="0">
                <a:solidFill>
                  <a:schemeClr val="accent1"/>
                </a:solidFill>
              </a:rPr>
              <a:t/>
            </a:r>
            <a:br>
              <a:rPr lang="en-US" smtClean="0">
                <a:solidFill>
                  <a:schemeClr val="accent1"/>
                </a:solidFill>
              </a:rPr>
            </a:br>
            <a:endParaRPr lang="en-US" smtClean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US" smtClean="0">
                <a:solidFill>
                  <a:schemeClr val="accent1"/>
                </a:solidFill>
              </a:rPr>
              <a:t>Provide students with an opportunity to learn by making mistakes</a:t>
            </a:r>
          </a:p>
        </p:txBody>
      </p:sp>
      <p:pic>
        <p:nvPicPr>
          <p:cNvPr id="56324" name="Content Placeholder 4" descr="DSCF1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024719" y="1412875"/>
            <a:ext cx="4843425" cy="1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7" tIns="45690" rIns="91377" bIns="456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sym typeface="Gill Sans"/>
              </a:rPr>
              <a:t>I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sym typeface="Gill Sans"/>
              </a:rPr>
              <a:t>’ve</a:t>
            </a:r>
            <a:r>
              <a:rPr lang="en-GB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sym typeface="Gill Sans"/>
              </a:rPr>
              <a:t> </a:t>
            </a:r>
            <a:r>
              <a:rPr lang="en-GB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sym typeface="Gill Sans"/>
              </a:rPr>
              <a:t>just killed</a:t>
            </a: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sym typeface="Gill Sans"/>
              </a:rPr>
              <a:t> the patient!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4857750"/>
            <a:ext cx="7380312" cy="1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7" tIns="45690" rIns="91377" bIns="4569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sym typeface="Gill Sans"/>
              </a:rPr>
              <a:t>(“..the poorer the choice the student takes, the richer </a:t>
            </a:r>
            <a:r>
              <a:rPr lang="cs-CZ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sym typeface="Gill Sans"/>
              </a:rPr>
              <a:t>is</a:t>
            </a:r>
            <a:r>
              <a:rPr lang="cs-CZ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sym typeface="Gill Sans"/>
              </a:rPr>
              <a:t> </a:t>
            </a:r>
            <a:r>
              <a:rPr lang="en-GB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sym typeface="Gill Sans"/>
              </a:rPr>
              <a:t>the 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sym typeface="Gill Sans"/>
              </a:rPr>
              <a:t>learning experience”..)</a:t>
            </a:r>
          </a:p>
        </p:txBody>
      </p:sp>
    </p:spTree>
    <p:extLst>
      <p:ext uri="{BB962C8B-B14F-4D97-AF65-F5344CB8AC3E}">
        <p14:creationId xmlns:p14="http://schemas.microsoft.com/office/powerpoint/2010/main" val="13961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5670" y="1231900"/>
            <a:ext cx="8675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Intenzivní tréninkový program: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Vytváření virtuálních pacientů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Vedení PBL lekcí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" y="3228974"/>
            <a:ext cx="9041883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3" y="6239579"/>
            <a:ext cx="457200" cy="457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6264344"/>
            <a:ext cx="458470" cy="43243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3" y="6270059"/>
            <a:ext cx="914400" cy="4267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2" name="Picture 11" descr="Macintosh HD:Users:MARKETA:Desktop:Erasmus +_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8" y="6328479"/>
            <a:ext cx="1258570" cy="35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5670" y="1231900"/>
            <a:ext cx="8675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Intenzivní tréninkový program: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Vytváření virtuálních pacientů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Vedení PBL lekcí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663073"/>
            <a:ext cx="5138737" cy="3428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44" y="1774331"/>
            <a:ext cx="3901440" cy="2602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4603"/>
            <a:ext cx="3901440" cy="2602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5670" y="1231900"/>
            <a:ext cx="8675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Intenzivní tréninkový program: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Vytváření virtuálních pacientů</a:t>
            </a:r>
          </a:p>
          <a:p>
            <a:pPr marL="514350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cs-CZ" b="1" dirty="0" smtClean="0">
                <a:solidFill>
                  <a:prstClr val="black"/>
                </a:solidFill>
                <a:ea typeface="ＭＳ Ｐゴシック" charset="0"/>
              </a:rPr>
              <a:t>Vedení PBL lekcí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" y="2606920"/>
            <a:ext cx="4727532" cy="316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1286"/>
            <a:ext cx="4218618" cy="282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938520"/>
            <a:ext cx="4390106" cy="29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3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Program jednání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467544" y="1443841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Stručné </a:t>
            </a:r>
            <a:r>
              <a:rPr lang="cs-CZ" sz="2000" dirty="0"/>
              <a:t>shrnutí zápisu z posledního podzimního </a:t>
            </a:r>
            <a:r>
              <a:rPr lang="cs-CZ" sz="2000" dirty="0" smtClean="0"/>
              <a:t>jednání</a:t>
            </a: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Portálová </a:t>
            </a:r>
            <a:r>
              <a:rPr lang="cs-CZ" sz="2000" dirty="0"/>
              <a:t>platforma MEFANET - publikační aktivita v posledním období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Mezinárodní </a:t>
            </a:r>
            <a:r>
              <a:rPr lang="cs-CZ" sz="2000" dirty="0"/>
              <a:t>projekt CROESUS - vyškolení PBL tutoři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Konference </a:t>
            </a:r>
            <a:r>
              <a:rPr lang="cs-CZ" sz="2000" dirty="0"/>
              <a:t>MEFANET 2015 - program: workshopy, zvaní hosté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Časopis </a:t>
            </a:r>
            <a:r>
              <a:rPr lang="cs-CZ" sz="2000" dirty="0"/>
              <a:t>MEFANET </a:t>
            </a:r>
            <a:r>
              <a:rPr lang="cs-CZ" sz="2000" dirty="0" err="1"/>
              <a:t>Journal</a:t>
            </a:r>
            <a:r>
              <a:rPr lang="cs-CZ" sz="2000" dirty="0"/>
              <a:t> - aktivity v posledním období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FZV ZČU – přistoupení další fakulty NZV „do klubu“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Projektové pracovní skupiny - stav a výhled na to, co </a:t>
            </a:r>
            <a:r>
              <a:rPr lang="cs-CZ" sz="2000" dirty="0" smtClean="0"/>
              <a:t>dál</a:t>
            </a: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Různé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3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813"/>
            <a:ext cx="9144000" cy="1035051"/>
          </a:xfrm>
          <a:prstGeom prst="rect">
            <a:avLst/>
          </a:prstGeom>
          <a:solidFill>
            <a:srgbClr val="B2A5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50825"/>
            <a:ext cx="2182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57163"/>
            <a:ext cx="543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5670" y="1231900"/>
            <a:ext cx="8675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ea typeface="ＭＳ Ｐゴシック" charset="0"/>
              </a:rPr>
              <a:t>Co máme ještě v plánu: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3200" b="1" dirty="0" smtClean="0">
              <a:solidFill>
                <a:prstClr val="black"/>
              </a:solidFill>
              <a:ea typeface="ＭＳ Ｐゴシック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Vytvořit 32 virtuálních pacientů. 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Vychovat 1-2 PBL trenéry.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Šířit výsledky projektu na mezinárodních akcích </a:t>
            </a:r>
            <a:b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(AMEE, MEFANET)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Sesbírat další data a utřídit je do vědecko-pedagogické publikace </a:t>
            </a:r>
            <a:b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cs-CZ" sz="2400" dirty="0" smtClean="0">
                <a:solidFill>
                  <a:prstClr val="black"/>
                </a:solidFill>
                <a:ea typeface="ＭＳ Ｐゴシック" charset="0"/>
              </a:rPr>
              <a:t>s cílem ukázat že VP/PBL přístup ke vzdělávání funguje.</a:t>
            </a:r>
            <a:endParaRPr lang="cs-CZ" dirty="0" smtClean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MEFANET 2015: devátý ročník konference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467544" y="249289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25.-26.11. 2015</a:t>
            </a:r>
          </a:p>
          <a:p>
            <a:pPr algn="ctr"/>
            <a:endParaRPr lang="cs-CZ" sz="3600" dirty="0"/>
          </a:p>
          <a:p>
            <a:pPr algn="ctr"/>
            <a:r>
              <a:rPr lang="cs-CZ" sz="3600" dirty="0" smtClean="0"/>
              <a:t>Brno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691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MEFANET konference: </a:t>
            </a:r>
            <a:r>
              <a:rPr lang="cs-CZ" sz="1800" dirty="0" smtClean="0"/>
              <a:t>návrh časového harmonogramu</a:t>
            </a:r>
            <a:endParaRPr lang="en-US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06205"/>
              </p:ext>
            </p:extLst>
          </p:nvPr>
        </p:nvGraphicFramePr>
        <p:xfrm>
          <a:off x="683568" y="1282472"/>
          <a:ext cx="8064896" cy="437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87"/>
                <a:gridCol w="3524815"/>
                <a:gridCol w="36826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STŘEDA</a:t>
                      </a:r>
                      <a:r>
                        <a:rPr lang="cs-CZ" baseline="0" dirty="0" smtClean="0"/>
                        <a:t> </a:t>
                      </a:r>
                      <a:br>
                        <a:rPr lang="cs-CZ" baseline="0" dirty="0" smtClean="0"/>
                      </a:br>
                      <a:r>
                        <a:rPr lang="cs-CZ" dirty="0" smtClean="0"/>
                        <a:t>25.11.2015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ČTVRTEK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25.11.2015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dopoledne</a:t>
                      </a:r>
                      <a:endParaRPr lang="cs-CZ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 unie</a:t>
                      </a:r>
                    </a:p>
                    <a:p>
                      <a:r>
                        <a:rPr lang="cs-CZ" dirty="0" smtClean="0"/>
                        <a:t>Přednáška</a:t>
                      </a:r>
                      <a:r>
                        <a:rPr lang="cs-CZ" baseline="0" dirty="0" smtClean="0"/>
                        <a:t> zahraničního hosta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Káva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Oborově zaměřená sekce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Oběd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Oběd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odpoledne</a:t>
                      </a:r>
                      <a:endParaRPr lang="cs-CZ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Workshop CROESUS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Volná sdělení - vyzvaná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Káva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Káva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Jednání KR MEFANET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Volná sdělení – vyzvaná</a:t>
                      </a:r>
                    </a:p>
                  </a:txBody>
                  <a:tcPr/>
                </a:tc>
              </a:tr>
              <a:tr h="868496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večer</a:t>
                      </a:r>
                      <a:endParaRPr lang="cs-CZ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Společenský večer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MEFANET 2015: devátý ročník konference</a:t>
            </a:r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8760"/>
            <a:ext cx="49186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Přednáška zahraničního hosta: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Prof. Terry Poulton (ELU SGUL Londýn, UK)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téma: </a:t>
            </a:r>
            <a:r>
              <a:rPr lang="cs-CZ" sz="2000" dirty="0" err="1" smtClean="0"/>
              <a:t>scenario-based</a:t>
            </a:r>
            <a:r>
              <a:rPr lang="cs-CZ" sz="2000" dirty="0" smtClean="0"/>
              <a:t>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, </a:t>
            </a:r>
            <a:r>
              <a:rPr lang="cs-CZ" sz="2000" dirty="0" err="1" smtClean="0"/>
              <a:t>MOOCs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…alternativy?</a:t>
            </a:r>
          </a:p>
        </p:txBody>
      </p:sp>
    </p:spTree>
    <p:extLst>
      <p:ext uri="{BB962C8B-B14F-4D97-AF65-F5344CB8AC3E}">
        <p14:creationId xmlns:p14="http://schemas.microsoft.com/office/powerpoint/2010/main" val="17499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MEFANET 2015: </a:t>
            </a:r>
            <a:r>
              <a:rPr lang="cs-CZ" sz="2800" dirty="0" smtClean="0"/>
              <a:t>oborově zaměřená sekce</a:t>
            </a:r>
            <a:endParaRPr lang="en-US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44839"/>
              </p:ext>
            </p:extLst>
          </p:nvPr>
        </p:nvGraphicFramePr>
        <p:xfrm>
          <a:off x="179512" y="966688"/>
          <a:ext cx="8784976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456384"/>
                <a:gridCol w="3600400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garant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?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Akutní medicína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MUDr. Petr Štourač, Ph.D.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LF MU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Biofyzika a lékařská informatika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KR MEFANET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Pohybový 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prof. MUDr. Jiří </a:t>
                      </a:r>
                      <a:r>
                        <a:rPr lang="cs-CZ" sz="1800" dirty="0" err="1" smtClean="0"/>
                        <a:t>Gallo</a:t>
                      </a:r>
                      <a:r>
                        <a:rPr lang="cs-CZ" sz="1800" dirty="0" smtClean="0"/>
                        <a:t>, Ph.D.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LF UPOL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Modelování a simulace v preklinických oborech medicíny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doc. MUDr. Jiří Kofránek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1. LF UK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Anatomie, histologie a embryologie člověka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Prof. RNDr. Petr Dubový, CSc.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LF MU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Onkologie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doc. RNDr. Ladislav Dušek, 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LF MU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Zubní lékařství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Prof. MUDr. Jiří Vaněk, CSc.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LF MU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MEFANET 2015: devátý ročník konference</a:t>
            </a:r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876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Volná sdělení: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Jak lépe pohlídáme kvalitu?</a:t>
            </a:r>
          </a:p>
          <a:p>
            <a:pPr lvl="1"/>
            <a:endParaRPr lang="cs-CZ" sz="20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cs-CZ" sz="2000" dirty="0" smtClean="0"/>
              <a:t>menší počet přednášek, vyšší počet posterů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000" dirty="0"/>
              <a:t>strukturovaná abstrakta v anglickém </a:t>
            </a:r>
            <a:r>
              <a:rPr lang="cs-CZ" sz="2000" dirty="0" smtClean="0"/>
              <a:t>jazyce: zvýšit počet hodnotitelů?</a:t>
            </a:r>
          </a:p>
          <a:p>
            <a:pPr marL="971550" lvl="1" indent="-514350">
              <a:buFont typeface="+mj-lt"/>
              <a:buAutoNum type="romanUcPeriod"/>
            </a:pPr>
            <a:r>
              <a:rPr lang="cs-CZ" sz="2000" dirty="0" smtClean="0"/>
              <a:t>pouze vyzvané příspěvky? </a:t>
            </a:r>
            <a:br>
              <a:rPr lang="cs-CZ" sz="2000" dirty="0" smtClean="0"/>
            </a:br>
            <a:r>
              <a:rPr lang="cs-CZ" sz="2000" dirty="0" smtClean="0"/>
              <a:t>(vyzyvatelé = členové KR MEFANET a KR MEFANET NZV)</a:t>
            </a:r>
          </a:p>
        </p:txBody>
      </p:sp>
    </p:spTree>
    <p:extLst>
      <p:ext uri="{BB962C8B-B14F-4D97-AF65-F5344CB8AC3E}">
        <p14:creationId xmlns:p14="http://schemas.microsoft.com/office/powerpoint/2010/main" val="42440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MEFANET 2015: devátý ročník konference</a:t>
            </a:r>
            <a:endParaRPr lang="en-US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8759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Finanční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Pasivní účast: 1.900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Aktivní účast – poster: 900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Aktivní účast – přednáška: 0 Kč </a:t>
            </a:r>
            <a:br>
              <a:rPr lang="cs-CZ" sz="2000" dirty="0" smtClean="0"/>
            </a:br>
            <a:r>
              <a:rPr lang="cs-CZ" sz="2000" dirty="0" smtClean="0"/>
              <a:t>                           (pouze 1 přednášející)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Sponzoři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Vystavovatelé: 9.000 Kč – 50.000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3" name="Pravá složená závorka 2"/>
          <p:cNvSpPr/>
          <p:nvPr/>
        </p:nvSpPr>
        <p:spPr>
          <a:xfrm>
            <a:off x="6588224" y="1556792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76256" y="18401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Obědy, káva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32263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Společenský večer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7" name="Pravá složená závorka 6"/>
          <p:cNvSpPr/>
          <p:nvPr/>
        </p:nvSpPr>
        <p:spPr>
          <a:xfrm>
            <a:off x="6588224" y="3176972"/>
            <a:ext cx="144016" cy="468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6588224" y="4388911"/>
            <a:ext cx="144016" cy="468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4172887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Pronájem prostor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a techniky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Registrace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Programy, tisky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3528" y="2996952"/>
            <a:ext cx="532859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MEFANET konference: ohlédnutí</a:t>
            </a:r>
            <a:endParaRPr lang="en-US" sz="28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8" y="2716560"/>
            <a:ext cx="7437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MEFANET konference: ohlédnutí</a:t>
            </a:r>
            <a:endParaRPr lang="en-US" sz="2800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264696" cy="4561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491064" cy="576064"/>
          </a:xfrm>
        </p:spPr>
        <p:txBody>
          <a:bodyPr/>
          <a:lstStyle/>
          <a:p>
            <a:r>
              <a:rPr lang="cs-CZ" sz="2800" dirty="0" smtClean="0"/>
              <a:t>MEFANET </a:t>
            </a:r>
            <a:r>
              <a:rPr lang="cs-CZ" sz="2800" dirty="0" err="1" smtClean="0"/>
              <a:t>Journal</a:t>
            </a:r>
            <a:endParaRPr lang="en-US" sz="28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611560" y="908719"/>
            <a:ext cx="3384376" cy="5184577"/>
            <a:chOff x="611560" y="908719"/>
            <a:chExt cx="3384376" cy="5184577"/>
          </a:xfrm>
        </p:grpSpPr>
        <p:sp>
          <p:nvSpPr>
            <p:cNvPr id="7" name="TextovéPole 6"/>
            <p:cNvSpPr txBox="1"/>
            <p:nvPr/>
          </p:nvSpPr>
          <p:spPr>
            <a:xfrm>
              <a:off x="611560" y="5277688"/>
              <a:ext cx="3379415" cy="8156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cs-CZ" b="1" dirty="0" smtClean="0"/>
            </a:p>
            <a:p>
              <a:pPr algn="ctr"/>
              <a:r>
                <a:rPr lang="cs-CZ" b="1" dirty="0" smtClean="0">
                  <a:hlinkClick r:id="rId3"/>
                </a:rPr>
                <a:t>http://mj.mefanet.cz</a:t>
              </a:r>
              <a:endParaRPr lang="cs-CZ" b="1" dirty="0" smtClean="0"/>
            </a:p>
            <a:p>
              <a:pPr algn="ctr"/>
              <a:endParaRPr lang="en-US" sz="1050" b="1" dirty="0"/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908719"/>
              <a:ext cx="3384376" cy="45125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812"/>
            <a:ext cx="4248473" cy="59864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0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Úkoly z minulého zápisu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492" y="908720"/>
            <a:ext cx="8042956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2" y="0"/>
            <a:ext cx="10264504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-324544" y="1988840"/>
            <a:ext cx="9865096" cy="367240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95379"/>
              </p:ext>
            </p:extLst>
          </p:nvPr>
        </p:nvGraphicFramePr>
        <p:xfrm>
          <a:off x="-36512" y="2817728"/>
          <a:ext cx="9252518" cy="2123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28828"/>
                <a:gridCol w="1404738"/>
                <a:gridCol w="1404738"/>
                <a:gridCol w="1404738"/>
                <a:gridCol w="1404738"/>
                <a:gridCol w="140473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No.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papers</a:t>
                      </a:r>
                      <a:r>
                        <a:rPr lang="cs-CZ" dirty="0" smtClean="0"/>
                        <a:t> per type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Vol. 1 </a:t>
                      </a:r>
                      <a:r>
                        <a:rPr lang="cs-CZ" dirty="0" err="1" smtClean="0"/>
                        <a:t>nr</a:t>
                      </a:r>
                      <a:r>
                        <a:rPr lang="cs-CZ" dirty="0" smtClean="0"/>
                        <a:t>. 1</a:t>
                      </a:r>
                    </a:p>
                    <a:p>
                      <a:pPr algn="ctr"/>
                      <a:r>
                        <a:rPr lang="cs-CZ" dirty="0" smtClean="0"/>
                        <a:t>JUN 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Vol. 1 </a:t>
                      </a:r>
                      <a:r>
                        <a:rPr lang="cs-CZ" dirty="0" err="1" smtClean="0"/>
                        <a:t>nr</a:t>
                      </a:r>
                      <a:r>
                        <a:rPr lang="cs-CZ" dirty="0" smtClean="0"/>
                        <a:t>. 2</a:t>
                      </a:r>
                    </a:p>
                    <a:p>
                      <a:pPr algn="ctr"/>
                      <a:r>
                        <a:rPr lang="cs-CZ" dirty="0" smtClean="0"/>
                        <a:t>DEC</a:t>
                      </a:r>
                      <a:r>
                        <a:rPr lang="cs-CZ" baseline="0" dirty="0" smtClean="0"/>
                        <a:t>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Vol. 2 </a:t>
                      </a:r>
                      <a:r>
                        <a:rPr lang="cs-CZ" dirty="0" err="1" smtClean="0"/>
                        <a:t>nr</a:t>
                      </a:r>
                      <a:r>
                        <a:rPr lang="cs-CZ" dirty="0" smtClean="0"/>
                        <a:t>. 1</a:t>
                      </a:r>
                    </a:p>
                    <a:p>
                      <a:pPr algn="ctr"/>
                      <a:r>
                        <a:rPr lang="cs-CZ" dirty="0" smtClean="0"/>
                        <a:t>JUN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Vol. 2 </a:t>
                      </a:r>
                      <a:r>
                        <a:rPr lang="cs-CZ" dirty="0" err="1" smtClean="0"/>
                        <a:t>nr</a:t>
                      </a:r>
                      <a:r>
                        <a:rPr lang="cs-CZ" dirty="0" smtClean="0"/>
                        <a:t>. 2</a:t>
                      </a:r>
                    </a:p>
                    <a:p>
                      <a:pPr algn="ctr"/>
                      <a:r>
                        <a:rPr lang="cs-CZ" dirty="0" smtClean="0"/>
                        <a:t>DEC 2014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Vol. 3 </a:t>
                      </a:r>
                      <a:r>
                        <a:rPr lang="cs-CZ" dirty="0" err="1" smtClean="0"/>
                        <a:t>nr</a:t>
                      </a:r>
                      <a:r>
                        <a:rPr lang="cs-CZ" dirty="0" smtClean="0"/>
                        <a:t>. 1</a:t>
                      </a:r>
                    </a:p>
                    <a:p>
                      <a:pPr algn="ctr"/>
                      <a:r>
                        <a:rPr lang="cs-CZ" dirty="0" smtClean="0"/>
                        <a:t>JUN 2015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ORIGINAL ARTICLE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5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REVIEW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EDITORIAL MATERIAL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0" dirty="0" smtClean="0"/>
                        <a:t>2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smtClean="0"/>
                        <a:t>7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7</a:t>
                      </a:r>
                      <a:endParaRPr lang="cs-CZ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4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2" y="0"/>
            <a:ext cx="10264504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Scope of the journal</a:t>
            </a:r>
          </a:p>
          <a:p>
            <a:endParaRPr lang="en-US" dirty="0" smtClean="0"/>
          </a:p>
          <a:p>
            <a:r>
              <a:rPr lang="en-US" dirty="0" smtClean="0"/>
              <a:t>Manuscripts are invited which deal with the following topics: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E-health and telemedicine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</a:t>
            </a:r>
            <a:r>
              <a:rPr lang="en-US" dirty="0" smtClean="0"/>
              <a:t>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</a:t>
            </a:r>
            <a:r>
              <a:rPr lang="en-US" dirty="0" err="1" smtClean="0"/>
              <a:t>nformation</a:t>
            </a:r>
            <a:r>
              <a:rPr lang="en-US" dirty="0" smtClean="0"/>
              <a:t>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Innovative teaching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Medical educational informatics and learning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Modelling and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media pedagogy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Evidence-based medicine in education</a:t>
            </a:r>
          </a:p>
        </p:txBody>
      </p:sp>
    </p:spTree>
    <p:extLst>
      <p:ext uri="{BB962C8B-B14F-4D97-AF65-F5344CB8AC3E}">
        <p14:creationId xmlns:p14="http://schemas.microsoft.com/office/powerpoint/2010/main" val="1268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2" y="0"/>
            <a:ext cx="10264504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Peer Review Process</a:t>
            </a:r>
          </a:p>
          <a:p>
            <a:endParaRPr lang="en-US" b="1" dirty="0" smtClean="0"/>
          </a:p>
          <a:p>
            <a:r>
              <a:rPr lang="en-US" dirty="0" smtClean="0"/>
              <a:t>Each article corresponding to journal’s focus will undergo a review process</a:t>
            </a:r>
            <a:r>
              <a:rPr lang="cs-CZ" dirty="0" smtClean="0"/>
              <a:t>.</a:t>
            </a:r>
            <a:r>
              <a:rPr lang="en-US" dirty="0" smtClean="0"/>
              <a:t> The review process is double-blinded; the author does not know the reviewers and vice versa. Each article is reviewed by at least by two reviewers nominated by the editorial board.</a:t>
            </a:r>
          </a:p>
          <a:p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Mefanet</a:t>
            </a:r>
            <a:r>
              <a:rPr lang="en-US" dirty="0" smtClean="0"/>
              <a:t> J accepts following types of articles: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</a:t>
            </a:r>
            <a:r>
              <a:rPr lang="en-US" dirty="0" err="1" smtClean="0"/>
              <a:t>eviewed</a:t>
            </a:r>
            <a:r>
              <a:rPr lang="en-US" dirty="0" smtClean="0"/>
              <a:t>: original article,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reviewed: comment, editorial, tutorial</a:t>
            </a:r>
          </a:p>
        </p:txBody>
      </p:sp>
    </p:spTree>
    <p:extLst>
      <p:ext uri="{BB962C8B-B14F-4D97-AF65-F5344CB8AC3E}">
        <p14:creationId xmlns:p14="http://schemas.microsoft.com/office/powerpoint/2010/main" val="10544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0568" y="-7290"/>
            <a:ext cx="10476304" cy="68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0568" y="-7290"/>
            <a:ext cx="10476304" cy="68652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74552" y="188640"/>
            <a:ext cx="444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MEFANET Journal, ISSN 1805-9163 (print)</a:t>
            </a:r>
          </a:p>
          <a:p>
            <a:r>
              <a:rPr lang="en-US" b="1" dirty="0" smtClean="0"/>
              <a:t>MEFANET Journal, ISSN 1805-9171 (online)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3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739" y="0"/>
            <a:ext cx="10737478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74552" y="116632"/>
            <a:ext cx="444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http://mj.mefanet.cz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4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FZS ZČU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12474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Projednání žádosti o rozšíření MEFANET / MEFANET NZV o nový subjekt.</a:t>
            </a:r>
          </a:p>
          <a:p>
            <a:endParaRPr lang="cs-CZ" sz="2000" dirty="0"/>
          </a:p>
          <a:p>
            <a:r>
              <a:rPr lang="cs-CZ" sz="2000" dirty="0" smtClean="0"/>
              <a:t>Žádost dopisem na předsedu KR MEFANET: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květen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dirty="0"/>
              <a:t>Navrhovaní zástupci v KR MEFANET NZV: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PhDr</a:t>
            </a:r>
            <a:r>
              <a:rPr lang="cs-CZ" sz="2000" dirty="0"/>
              <a:t>. Lukáš </a:t>
            </a:r>
            <a:r>
              <a:rPr lang="cs-CZ" sz="2000" dirty="0" smtClean="0"/>
              <a:t>Štich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Mgr. Jaroslava Nováková 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29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67744" y="2708920"/>
            <a:ext cx="4652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„Kdo je připraven, není </a:t>
            </a:r>
            <a:r>
              <a:rPr lang="cs-CZ" sz="2000" dirty="0" smtClean="0"/>
              <a:t>překvapen.“</a:t>
            </a:r>
            <a:endParaRPr lang="cs-CZ" sz="2000" dirty="0"/>
          </a:p>
          <a:p>
            <a:pPr algn="ctr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19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Sbíráme projektové nápady bez konkrétní projektové výzvy.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3491880" y="1452846"/>
            <a:ext cx="576064" cy="1112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85293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Důraz na nosné cíle a aktivity!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Projektovou frazeologii budeme řešit, až bude na stole konkrétní výzva.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Koordinace přípravy projektu: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Daniel Schwarz (MU) pro „lékařský“ projekt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Lukáš Bolek (ZČU a UK) pro „nelékařský“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Stále není jisté, že půjde o dva separátní projekty.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748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Kam cílíme: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 VVV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CRP MŠMT</a:t>
            </a:r>
          </a:p>
        </p:txBody>
      </p:sp>
    </p:spTree>
    <p:extLst>
      <p:ext uri="{BB962C8B-B14F-4D97-AF65-F5344CB8AC3E}">
        <p14:creationId xmlns:p14="http://schemas.microsoft.com/office/powerpoint/2010/main" val="25539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e-publikační činnosti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Období: </a:t>
            </a:r>
            <a:r>
              <a:rPr lang="pl-PL" dirty="0"/>
              <a:t>1. </a:t>
            </a:r>
            <a:r>
              <a:rPr lang="pl-PL" dirty="0" smtClean="0"/>
              <a:t>ledna </a:t>
            </a:r>
            <a:r>
              <a:rPr lang="pl-PL" dirty="0"/>
              <a:t>2014 - 16. </a:t>
            </a:r>
            <a:r>
              <a:rPr lang="pl-PL" dirty="0" smtClean="0"/>
              <a:t>června 2015</a:t>
            </a:r>
          </a:p>
          <a:p>
            <a:pPr lvl="1"/>
            <a:r>
              <a:rPr lang="pl-PL" dirty="0" smtClean="0"/>
              <a:t>Celkem </a:t>
            </a:r>
            <a:r>
              <a:rPr lang="pl-PL" dirty="0" smtClean="0">
                <a:solidFill>
                  <a:srgbClr val="C00000"/>
                </a:solidFill>
              </a:rPr>
              <a:t>137 nových edukačních příspěvků</a:t>
            </a:r>
          </a:p>
          <a:p>
            <a:endParaRPr lang="pl-PL" dirty="0"/>
          </a:p>
          <a:p>
            <a:r>
              <a:rPr lang="pl-PL" dirty="0" smtClean="0"/>
              <a:t>Mentálně aktivní kontrola napříč instancemi</a:t>
            </a:r>
          </a:p>
          <a:p>
            <a:endParaRPr lang="pl-PL" dirty="0"/>
          </a:p>
          <a:p>
            <a:r>
              <a:rPr lang="pl-PL" dirty="0" smtClean="0"/>
              <a:t>Cíl: Objektivně zhodnotit aktivitu v oblasti nových příspěvků (portál MEFANET, SANDBOX)</a:t>
            </a:r>
          </a:p>
          <a:p>
            <a:endParaRPr lang="pl-PL" dirty="0"/>
          </a:p>
          <a:p>
            <a:r>
              <a:rPr lang="pl-PL" dirty="0" smtClean="0"/>
              <a:t>Výstup bude součástí zápisu k jednáni KR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7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 VVV (Výzkum, vývoj, vzdělávání)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PO1: centra excelence, výzkum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PO2: terciální vzdělávání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PO3: mateřské školky, základní školy, střední školy</a:t>
            </a:r>
          </a:p>
        </p:txBody>
      </p:sp>
    </p:spTree>
    <p:extLst>
      <p:ext uri="{BB962C8B-B14F-4D97-AF65-F5344CB8AC3E}">
        <p14:creationId xmlns:p14="http://schemas.microsoft.com/office/powerpoint/2010/main" val="777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 VVV (</a:t>
            </a:r>
            <a:r>
              <a:rPr lang="cs-CZ" sz="2000" dirty="0"/>
              <a:t>Výzkum, vývoj, vzdělávání</a:t>
            </a:r>
            <a:r>
              <a:rPr lang="cs-CZ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PO1: centra excelence, výzkum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PO2: terciální vzdělávání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PO3: mateřské školky, základní školy, střední školy</a:t>
            </a:r>
          </a:p>
        </p:txBody>
      </p:sp>
    </p:spTree>
    <p:extLst>
      <p:ext uri="{BB962C8B-B14F-4D97-AF65-F5344CB8AC3E}">
        <p14:creationId xmlns:p14="http://schemas.microsoft.com/office/powerpoint/2010/main" val="34900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 VVV (</a:t>
            </a:r>
            <a:r>
              <a:rPr lang="cs-CZ" sz="2000" dirty="0"/>
              <a:t>Výzkum, vývoj, vzdělávání</a:t>
            </a:r>
            <a:r>
              <a:rPr lang="cs-CZ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PO1: centra excelence, výzkum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PO2: terciální vzdělávání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PO3: mateřské školky, základní školy, střední školy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177281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899592" y="287793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Výzva plánovaná na 20. říjen 2015 </a:t>
            </a:r>
            <a:br>
              <a:rPr lang="cs-CZ" sz="2000" dirty="0" smtClean="0"/>
            </a:br>
            <a:r>
              <a:rPr lang="cs-CZ" sz="2000" dirty="0" smtClean="0"/>
              <a:t>(jedná se kolovou výzvu, nikoli průběžnou)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Sběr projektových záměrů do března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Řešení projektů od 01/2017 (pětileté projekty, do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Kombinace 2 </a:t>
            </a:r>
            <a:r>
              <a:rPr lang="cs-CZ" sz="2000" dirty="0"/>
              <a:t>zdrojů financování: ESF a </a:t>
            </a:r>
            <a:r>
              <a:rPr lang="cs-CZ" sz="2000" dirty="0" smtClean="0"/>
              <a:t>EFRR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Příklad z koordinace přípravy na 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12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0872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OP VVV (</a:t>
            </a:r>
            <a:r>
              <a:rPr lang="cs-CZ" sz="2000" dirty="0"/>
              <a:t>Výzkum, vývoj, vzdělávání</a:t>
            </a:r>
            <a:r>
              <a:rPr lang="cs-CZ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PO1: centra excelence, výzkum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PO2: terciální vzdělávání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strike="sngStrike" dirty="0" smtClean="0"/>
              <a:t>PO3: mateřské školky, základní školy, střední školy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177281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899592" y="287793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Výzva plánovaná na 20. říjen 2015 </a:t>
            </a:r>
            <a:br>
              <a:rPr lang="cs-CZ" sz="2000" dirty="0" smtClean="0"/>
            </a:br>
            <a:r>
              <a:rPr lang="cs-CZ" sz="2000" dirty="0" smtClean="0"/>
              <a:t>(jedná se kolovou výzvu, nikoli průběžnou)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Sběr projektových záměrů do března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Řešení projektů od 01/2017 (pětileté projekty, do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Kombinace 2 </a:t>
            </a:r>
            <a:r>
              <a:rPr lang="cs-CZ" sz="2000" dirty="0"/>
              <a:t>zdrojů financování: ESF a </a:t>
            </a:r>
            <a:r>
              <a:rPr lang="cs-CZ" sz="2000" dirty="0" smtClean="0"/>
              <a:t>EFRR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Příklad z koordinace přípravy na MU</a:t>
            </a:r>
            <a:endParaRPr lang="cs-CZ" sz="20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699792" y="3847434"/>
            <a:ext cx="0" cy="134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99592" y="523821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Počkáme na výzvu podporující partnerství a sítě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70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76470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CRP MŠMT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minulosti problémy s průchodností připravených projektů přes partnerské univerzity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Letos CRP rozděleny 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„malé“ (2-3 školy, velké rozpočty)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„velké“ (13+ škol, malý rozpočet)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Příprava projektu 13+ není na MU pro rok </a:t>
            </a:r>
            <a:r>
              <a:rPr lang="cs-CZ" sz="2000" dirty="0"/>
              <a:t>2016 nijak omezena, je však nutné o připravovaných záměrech informovat vedení univerzity.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Limit </a:t>
            </a:r>
            <a:r>
              <a:rPr lang="cs-CZ" sz="2000" dirty="0"/>
              <a:t>na projekty je min. 1 mil. Kč maximálně 20 mil. Kč.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Pouze projekty</a:t>
            </a:r>
            <a:r>
              <a:rPr lang="cs-CZ" sz="2000" dirty="0"/>
              <a:t>, které nelze financovat z operačních programů.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Náklady financovatelné: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Běžné </a:t>
            </a:r>
            <a:r>
              <a:rPr lang="cs-CZ" sz="2000" dirty="0" smtClean="0"/>
              <a:t>náklady: osobní </a:t>
            </a:r>
            <a:r>
              <a:rPr lang="cs-CZ" sz="2000" dirty="0"/>
              <a:t>náklady, </a:t>
            </a:r>
            <a:r>
              <a:rPr lang="cs-CZ" sz="2000" dirty="0" smtClean="0"/>
              <a:t>cestovné</a:t>
            </a:r>
            <a:r>
              <a:rPr lang="cs-CZ" sz="2000" dirty="0"/>
              <a:t>, </a:t>
            </a:r>
            <a:r>
              <a:rPr lang="cs-CZ" sz="2000" dirty="0" smtClean="0"/>
              <a:t>služby </a:t>
            </a:r>
            <a:r>
              <a:rPr lang="cs-CZ" sz="2000" dirty="0"/>
              <a:t>a náklady nevýrobní, </a:t>
            </a:r>
            <a:r>
              <a:rPr lang="cs-CZ" sz="2000" dirty="0" smtClean="0"/>
              <a:t>materiální </a:t>
            </a:r>
            <a:r>
              <a:rPr lang="cs-CZ" sz="2000" dirty="0"/>
              <a:t>náklady (včetně drobného majetku)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Kapitálové náklady: </a:t>
            </a:r>
            <a:r>
              <a:rPr lang="cs-CZ" sz="2000" dirty="0" smtClean="0"/>
              <a:t>dlouhodobý </a:t>
            </a:r>
            <a:r>
              <a:rPr lang="cs-CZ" sz="2000" dirty="0"/>
              <a:t>nehmotný majetek (SW, licence), </a:t>
            </a:r>
            <a:r>
              <a:rPr lang="cs-CZ" sz="2000" dirty="0" smtClean="0"/>
              <a:t>samostatné </a:t>
            </a:r>
            <a:r>
              <a:rPr lang="cs-CZ" sz="2000" dirty="0"/>
              <a:t>věci movité (stroje, zařízení), Stavební </a:t>
            </a:r>
            <a:r>
              <a:rPr lang="cs-CZ" sz="2000" dirty="0" smtClean="0"/>
              <a:t>úpravy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Uzávěrka sběru projektových námětů na MU je 30. září 2015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99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7647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CRP MŠMT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Dáme dohromady 13 vysokých škol?</a:t>
            </a:r>
          </a:p>
          <a:p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75411"/>
              </p:ext>
            </p:extLst>
          </p:nvPr>
        </p:nvGraphicFramePr>
        <p:xfrm>
          <a:off x="292380" y="2204864"/>
          <a:ext cx="864095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326"/>
                <a:gridCol w="1148834"/>
                <a:gridCol w="2736304"/>
                <a:gridCol w="540203"/>
                <a:gridCol w="1962146"/>
                <a:gridCol w="196214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LF, IBA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VUT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ÚBMI FEKT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LF1, LF2,</a:t>
                      </a:r>
                      <a:r>
                        <a:rPr lang="cs-CZ" sz="1600" baseline="0" dirty="0" smtClean="0"/>
                        <a:t> LF3, LFHK, LFP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SLU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OPF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VFU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FF, FVL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MENDELU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ZČU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FZS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UNOB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FVZ</a:t>
                      </a:r>
                      <a:endParaRPr lang="cs-CZ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JČU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ZSF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cs-CZ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UPCE</a:t>
                      </a:r>
                      <a:endParaRPr lang="cs-CZ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FZS</a:t>
                      </a:r>
                      <a:endParaRPr lang="cs-CZ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ČVUT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FBMI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UHK</a:t>
                      </a:r>
                      <a:endParaRPr lang="cs-CZ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FIM</a:t>
                      </a:r>
                      <a:endParaRPr lang="cs-CZ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UJEP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FZS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/>
              <a:t>Meziuniverzitní projektový záměr </a:t>
            </a:r>
            <a:r>
              <a:rPr lang="cs-CZ" sz="2800" dirty="0" smtClean="0"/>
              <a:t>MEFANET</a:t>
            </a:r>
            <a:endParaRPr lang="en-US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7647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CRP MŠMT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Najde se dobrovolný koordinátor přípravy projektu?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551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362"/>
            <a:ext cx="6779096" cy="565334"/>
          </a:xfrm>
        </p:spPr>
        <p:txBody>
          <a:bodyPr/>
          <a:lstStyle/>
          <a:p>
            <a:r>
              <a:rPr lang="cs-CZ" sz="2800" dirty="0" smtClean="0"/>
              <a:t>Různé</a:t>
            </a:r>
            <a:endParaRPr lang="en-US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7647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4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07268"/>
              </p:ext>
            </p:extLst>
          </p:nvPr>
        </p:nvGraphicFramePr>
        <p:xfrm>
          <a:off x="0" y="0"/>
          <a:ext cx="867645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6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8346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2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8044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5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1851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ověřování identity </a:t>
            </a:r>
            <a:r>
              <a:rPr lang="cs-CZ" dirty="0" err="1" smtClean="0"/>
              <a:t>Shibboleth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Dokončit </a:t>
            </a:r>
            <a:r>
              <a:rPr lang="cs-CZ" dirty="0"/>
              <a:t>propojení se SVK</a:t>
            </a:r>
          </a:p>
          <a:p>
            <a:endParaRPr lang="cs-CZ" dirty="0"/>
          </a:p>
          <a:p>
            <a:r>
              <a:rPr lang="cs-CZ" dirty="0" smtClean="0"/>
              <a:t>1.LF – vypnutí autentizace?</a:t>
            </a:r>
          </a:p>
          <a:p>
            <a:endParaRPr lang="cs-CZ" dirty="0" smtClean="0"/>
          </a:p>
          <a:p>
            <a:r>
              <a:rPr lang="cs-CZ" dirty="0" smtClean="0"/>
              <a:t>Testování eduID.cz</a:t>
            </a:r>
          </a:p>
          <a:p>
            <a:pPr lvl="1"/>
            <a:r>
              <a:rPr lang="cs-CZ" dirty="0" smtClean="0"/>
              <a:t>Testují pouze 3. LF UK, LF UK Hradec, LF UP,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4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fanet">
      <a:dk1>
        <a:srgbClr val="262626"/>
      </a:dk1>
      <a:lt1>
        <a:srgbClr val="FFFFFF"/>
      </a:lt1>
      <a:dk2>
        <a:srgbClr val="96BE0D"/>
      </a:dk2>
      <a:lt2>
        <a:srgbClr val="EED236"/>
      </a:lt2>
      <a:accent1>
        <a:srgbClr val="627A08"/>
      </a:accent1>
      <a:accent2>
        <a:srgbClr val="B19A0F"/>
      </a:accent2>
      <a:accent3>
        <a:srgbClr val="96BE0D"/>
      </a:accent3>
      <a:accent4>
        <a:srgbClr val="EED236"/>
      </a:accent4>
      <a:accent5>
        <a:srgbClr val="4BACC6"/>
      </a:accent5>
      <a:accent6>
        <a:srgbClr val="F79646"/>
      </a:accent6>
      <a:hlink>
        <a:srgbClr val="003300"/>
      </a:hlink>
      <a:folHlink>
        <a:srgbClr val="00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Předvádění na obrazovce (4:3)</PresentationFormat>
  <Paragraphs>434</Paragraphs>
  <Slides>47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Calibri</vt:lpstr>
      <vt:lpstr>Gill Sans</vt:lpstr>
      <vt:lpstr>Times New Roman</vt:lpstr>
      <vt:lpstr>Motiv systému Office</vt:lpstr>
      <vt:lpstr>Office Theme</vt:lpstr>
      <vt:lpstr>MEFANET Jarní jednání Koordinační rady</vt:lpstr>
      <vt:lpstr>Program jednání</vt:lpstr>
      <vt:lpstr>Úkoly z minulého zápisu</vt:lpstr>
      <vt:lpstr>Analýza e-publikační činnosti</vt:lpstr>
      <vt:lpstr>Prezentace aplikace PowerPoint</vt:lpstr>
      <vt:lpstr>Prezentace aplikace PowerPoint</vt:lpstr>
      <vt:lpstr>Prezentace aplikace PowerPoint</vt:lpstr>
      <vt:lpstr>Prezentace aplikace PowerPoint</vt:lpstr>
      <vt:lpstr>Centrální ověřování identity Shibboleth</vt:lpstr>
      <vt:lpstr>Google Analytics</vt:lpstr>
      <vt:lpstr>Patch portálové instance</vt:lpstr>
      <vt:lpstr>Prezentace aplikace PowerPoint</vt:lpstr>
      <vt:lpstr>Prezentace aplikace PowerPoint</vt:lpstr>
      <vt:lpstr>Prezentace aplikace PowerPoint</vt:lpstr>
      <vt:lpstr>Prezentace aplikace PowerPoint</vt:lpstr>
      <vt:lpstr>Why do we need VPs? (1 of 2)</vt:lpstr>
      <vt:lpstr>Prezentace aplikace PowerPoint</vt:lpstr>
      <vt:lpstr>Prezentace aplikace PowerPoint</vt:lpstr>
      <vt:lpstr>Prezentace aplikace PowerPoint</vt:lpstr>
      <vt:lpstr>Prezentace aplikace PowerPoint</vt:lpstr>
      <vt:lpstr>MEFANET 2015: devátý ročník konference</vt:lpstr>
      <vt:lpstr>MEFANET konference: návrh časového harmonogramu</vt:lpstr>
      <vt:lpstr>MEFANET 2015: devátý ročník konference</vt:lpstr>
      <vt:lpstr>MEFANET 2015: oborově zaměřená sekce</vt:lpstr>
      <vt:lpstr>MEFANET 2015: devátý ročník konference</vt:lpstr>
      <vt:lpstr>MEFANET 2015: devátý ročník konference</vt:lpstr>
      <vt:lpstr>MEFANET konference: ohlédnutí</vt:lpstr>
      <vt:lpstr>MEFANET konference: ohlédnutí</vt:lpstr>
      <vt:lpstr>MEFANET Journal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FZS ZČU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Meziuniverzitní projektový záměr MEFANET</vt:lpstr>
      <vt:lpstr>Různé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2015-07-07T04:55:30Z</dcterms:created>
  <dcterms:modified xsi:type="dcterms:W3CDTF">2015-07-07T04:55:49Z</dcterms:modified>
</cp:coreProperties>
</file>